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8" r:id="rId9"/>
    <p:sldId id="269" r:id="rId10"/>
    <p:sldId id="265" r:id="rId11"/>
    <p:sldId id="270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A044"/>
    <a:srgbClr val="35933E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333" autoAdjust="0"/>
  </p:normalViewPr>
  <p:slideViewPr>
    <p:cSldViewPr>
      <p:cViewPr>
        <p:scale>
          <a:sx n="78" d="100"/>
          <a:sy n="78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82A36F-BB42-4C1F-B7AC-2418F764F186}" type="datetimeFigureOut">
              <a:rPr lang="en-US"/>
              <a:pPr>
                <a:defRPr/>
              </a:pPr>
              <a:t>5/23/2012</a:t>
            </a:fld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CCBDADE-F3D0-4E9B-A4A5-517A5136C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61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NB:</a:t>
            </a:r>
            <a:r>
              <a:rPr lang="fr-FR" baseline="0" dirty="0" smtClean="0"/>
              <a:t> </a:t>
            </a:r>
            <a:r>
              <a:rPr lang="fr-FR" dirty="0" smtClean="0"/>
              <a:t>CG-</a:t>
            </a:r>
            <a:r>
              <a:rPr lang="fr-FR" dirty="0" err="1" smtClean="0"/>
              <a:t>led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projects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home first on 1 Jan 2013 and </a:t>
            </a:r>
            <a:r>
              <a:rPr lang="fr-FR" baseline="0" dirty="0" err="1" smtClean="0"/>
              <a:t>become</a:t>
            </a:r>
            <a:r>
              <a:rPr lang="fr-FR" baseline="0" dirty="0" smtClean="0"/>
              <a:t> CRP5 (or CRP1.3) </a:t>
            </a:r>
            <a:r>
              <a:rPr lang="fr-FR" baseline="0" dirty="0" err="1" smtClean="0"/>
              <a:t>projects</a:t>
            </a:r>
            <a:r>
              <a:rPr lang="fr-FR" baseline="0" dirty="0" smtClean="0"/>
              <a:t> !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CBDADE-F3D0-4E9B-A4A5-517A5136CA0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6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This is what CPWF Central will do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Sub</a:t>
            </a:r>
            <a:r>
              <a:rPr lang="en-IE" baseline="0" dirty="0" smtClean="0"/>
              <a:t>text – we have to continue to meet this commitment.  We will put emphasis on impact and research quality from now on; now that we are out of ‘set up’ mode.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Sub text – to fully</a:t>
            </a:r>
            <a:r>
              <a:rPr lang="en-IE" baseline="0" dirty="0" smtClean="0"/>
              <a:t> fulfil this commitment we need the central learning initiative starting from 1</a:t>
            </a:r>
            <a:r>
              <a:rPr lang="en-IE" baseline="30000" dirty="0" smtClean="0"/>
              <a:t>st</a:t>
            </a:r>
            <a:r>
              <a:rPr lang="en-IE" baseline="0" dirty="0" smtClean="0"/>
              <a:t> Jan 2013, because:</a:t>
            </a:r>
          </a:p>
          <a:p>
            <a:pPr marL="628650" lvl="1" indent="-171450">
              <a:buFont typeface="Arial"/>
              <a:buChar char="•"/>
            </a:pPr>
            <a:r>
              <a:rPr lang="en-IE" baseline="0" dirty="0" smtClean="0"/>
              <a:t>CRPs can’t wait until 2013 to benefit from our learning </a:t>
            </a:r>
          </a:p>
          <a:p>
            <a:pPr marL="628650" lvl="1" indent="-171450">
              <a:buFont typeface="Arial"/>
              <a:buChar char="•"/>
            </a:pPr>
            <a:r>
              <a:rPr lang="en-IE" baseline="0" dirty="0" smtClean="0"/>
              <a:t>CG-led projects will be fully embedded in CG Centres’s share of / contribution to CRPs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CRP1.3 likely to have to make the same move as CRP5 for</a:t>
            </a:r>
            <a:r>
              <a:rPr lang="en-IE" baseline="0" dirty="0" smtClean="0"/>
              <a:t> CG-led projects because of W1/2 funds attribution/reporting rules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CPWF Central will need</a:t>
            </a:r>
            <a:r>
              <a:rPr lang="en-IE" baseline="0" dirty="0" smtClean="0"/>
              <a:t> to run in skeleton </a:t>
            </a:r>
            <a:r>
              <a:rPr lang="en-IE" baseline="0" smtClean="0"/>
              <a:t>mode after 2013.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DCF92-D1C5-4F85-8F67-B40EBA14C3DC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fr-FR" smtClean="0"/>
              <a:t>Cliquez et modifiez le titre</a:t>
            </a:r>
            <a:endParaRPr lang="en-GB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BE92B-9AE9-43DB-9EF0-02137C9623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" name="Picture 10" descr="CPWF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6912" y="124347"/>
            <a:ext cx="2986088" cy="10948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570B1-8C18-478C-B129-F2EB3C38E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05E37-30B9-4F5F-B9B3-BD18A943ED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20000"/>
              <a:buFontTx/>
              <a:buBlip>
                <a:blip r:embed="rId2"/>
              </a:buBlip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BAC63-629E-49B1-97EC-11D8DDA0A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6EAD5-A1E2-42FD-A404-93E18E8529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51C3B-9152-4A6E-966B-6F2B8CBBC2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5D514-48DA-4519-ABD1-AC7274AF6D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A21B6-746F-412A-905F-69A4B265E3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44A56-17DC-433C-9E90-36358B6C0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08F0A-F320-4898-9070-51CF539161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0EF52-AC4D-4F8C-83BA-EBC4BA3629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633AD76E-64D5-4C2C-B0BA-3837C6E9C4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  <a:cs typeface="+mn-cs"/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  <a:cs typeface="+mn-cs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  <a:cs typeface="+mn-cs"/>
            </a:endParaRPr>
          </a:p>
        </p:txBody>
      </p:sp>
      <p:pic>
        <p:nvPicPr>
          <p:cNvPr id="11" name="Picture 10" descr="CPWF_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05600" y="6096000"/>
            <a:ext cx="1676400" cy="61465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sz="4800" dirty="0" smtClean="0"/>
              <a:t>Meeting our Commitments </a:t>
            </a:r>
            <a:br>
              <a:rPr lang="en-IE" sz="4800" dirty="0" smtClean="0"/>
            </a:br>
            <a:r>
              <a:rPr lang="en-IE" sz="4800" dirty="0" smtClean="0"/>
              <a:t>in our Basins</a:t>
            </a:r>
            <a:endParaRPr lang="en-IE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CPWF Central’s “Sunrise Strategy” </a:t>
            </a:r>
            <a:br>
              <a:rPr lang="en-IE" dirty="0" smtClean="0"/>
            </a:br>
            <a:r>
              <a:rPr lang="en-IE" dirty="0" smtClean="0"/>
              <a:t>for 2014 and beyond</a:t>
            </a:r>
            <a:endParaRPr lang="en-IE" dirty="0"/>
          </a:p>
        </p:txBody>
      </p:sp>
      <p:pic>
        <p:nvPicPr>
          <p:cNvPr id="7" name="Image 6" descr="Andes-BDC-978x2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0544"/>
            <a:ext cx="9144000" cy="242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80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And what happens 1</a:t>
            </a:r>
            <a:r>
              <a:rPr lang="en-IE" baseline="30000" dirty="0" smtClean="0"/>
              <a:t>st</a:t>
            </a:r>
            <a:r>
              <a:rPr lang="en-IE" dirty="0" smtClean="0"/>
              <a:t> Jan, 2014?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CPWF Central support ends</a:t>
            </a:r>
          </a:p>
          <a:p>
            <a:r>
              <a:rPr lang="en-IE" dirty="0" smtClean="0"/>
              <a:t>BDCs implement their individual continuation strategies in the basins</a:t>
            </a:r>
          </a:p>
          <a:p>
            <a:r>
              <a:rPr lang="en-IE" dirty="0" smtClean="0"/>
              <a:t>Some more individual projects picked up and continued under CRPs</a:t>
            </a:r>
          </a:p>
          <a:p>
            <a:r>
              <a:rPr lang="en-IE" dirty="0" smtClean="0"/>
              <a:t>The central learning initiative prepares its conclusions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126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NBDC </a:t>
            </a:r>
            <a:r>
              <a:rPr lang="fr-FR" dirty="0" err="1" smtClean="0"/>
              <a:t>Sunrise</a:t>
            </a:r>
            <a:r>
              <a:rPr lang="fr-FR" dirty="0" smtClean="0"/>
              <a:t> </a:t>
            </a:r>
            <a:r>
              <a:rPr lang="fr-FR" dirty="0" err="1" smtClean="0"/>
              <a:t>Strategies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err="1" smtClean="0"/>
              <a:t>We</a:t>
            </a:r>
            <a:r>
              <a:rPr lang="fr-FR" dirty="0" smtClean="0"/>
              <a:t> have: </a:t>
            </a:r>
          </a:p>
          <a:p>
            <a:pPr lvl="2"/>
            <a:r>
              <a:rPr lang="fr-FR" dirty="0" err="1" smtClean="0"/>
              <a:t>Roadmaps</a:t>
            </a:r>
            <a:r>
              <a:rPr lang="fr-FR" dirty="0" smtClean="0"/>
              <a:t> to end 2013</a:t>
            </a:r>
          </a:p>
          <a:p>
            <a:pPr lvl="2"/>
            <a:r>
              <a:rPr lang="fr-FR" dirty="0" smtClean="0"/>
              <a:t>NBDC </a:t>
            </a:r>
            <a:r>
              <a:rPr lang="fr-FR" dirty="0" err="1" smtClean="0"/>
              <a:t>outcomes</a:t>
            </a:r>
            <a:r>
              <a:rPr lang="fr-FR" dirty="0" smtClean="0"/>
              <a:t> </a:t>
            </a:r>
          </a:p>
          <a:p>
            <a:pPr lvl="2"/>
            <a:r>
              <a:rPr lang="fr-FR" dirty="0" err="1" smtClean="0"/>
              <a:t>Agreed</a:t>
            </a:r>
            <a:r>
              <a:rPr lang="fr-FR" dirty="0" smtClean="0"/>
              <a:t> on « </a:t>
            </a:r>
            <a:r>
              <a:rPr lang="fr-FR" dirty="0" err="1" smtClean="0"/>
              <a:t>advantages</a:t>
            </a:r>
            <a:r>
              <a:rPr lang="fr-FR" dirty="0" smtClean="0"/>
              <a:t> » - NBDC niche/</a:t>
            </a:r>
            <a:r>
              <a:rPr lang="fr-FR" dirty="0" err="1" smtClean="0"/>
              <a:t>added</a:t>
            </a:r>
            <a:r>
              <a:rPr lang="fr-FR" dirty="0" smtClean="0"/>
              <a:t> value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to:</a:t>
            </a:r>
          </a:p>
          <a:p>
            <a:pPr lvl="2"/>
            <a:r>
              <a:rPr lang="fr-FR" dirty="0" err="1" smtClean="0"/>
              <a:t>identify</a:t>
            </a:r>
            <a:r>
              <a:rPr lang="fr-FR" dirty="0" smtClean="0"/>
              <a:t> </a:t>
            </a:r>
            <a:r>
              <a:rPr lang="fr-FR" dirty="0" err="1" smtClean="0"/>
              <a:t>opportunities</a:t>
            </a:r>
            <a:r>
              <a:rPr lang="fr-FR" dirty="0" smtClean="0"/>
              <a:t> and entry points (by </a:t>
            </a:r>
            <a:r>
              <a:rPr lang="fr-FR" dirty="0" err="1" smtClean="0"/>
              <a:t>project</a:t>
            </a:r>
            <a:r>
              <a:rPr lang="fr-FR" dirty="0" smtClean="0"/>
              <a:t> and BDC) </a:t>
            </a:r>
          </a:p>
          <a:p>
            <a:pPr lvl="2"/>
            <a:r>
              <a:rPr lang="fr-FR" b="1" dirty="0" smtClean="0"/>
              <a:t>Vision </a:t>
            </a:r>
            <a:r>
              <a:rPr lang="fr-FR" dirty="0" smtClean="0"/>
              <a:t>for the NBDC 2014 and </a:t>
            </a:r>
            <a:r>
              <a:rPr lang="fr-FR" dirty="0" err="1" smtClean="0"/>
              <a:t>beyond</a:t>
            </a:r>
            <a:endParaRPr lang="fr-FR" dirty="0" smtClean="0"/>
          </a:p>
          <a:p>
            <a:pPr lvl="2"/>
            <a:r>
              <a:rPr lang="fr-FR" dirty="0" smtClean="0"/>
              <a:t>Key </a:t>
            </a:r>
            <a:r>
              <a:rPr lang="fr-FR" dirty="0" err="1" smtClean="0"/>
              <a:t>elements</a:t>
            </a:r>
            <a:r>
              <a:rPr lang="fr-FR" dirty="0" smtClean="0"/>
              <a:t> of the </a:t>
            </a:r>
            <a:r>
              <a:rPr lang="fr-FR" dirty="0" err="1" smtClean="0"/>
              <a:t>strategy</a:t>
            </a:r>
            <a:endParaRPr lang="fr-FR" dirty="0" smtClean="0"/>
          </a:p>
          <a:p>
            <a:pPr lvl="2"/>
            <a:r>
              <a:rPr lang="fr-FR" dirty="0" err="1" smtClean="0"/>
              <a:t>Think</a:t>
            </a:r>
            <a:r>
              <a:rPr lang="fr-FR" dirty="0" smtClean="0"/>
              <a:t> out of the box, radical, </a:t>
            </a:r>
            <a:r>
              <a:rPr lang="fr-FR" dirty="0" err="1" smtClean="0"/>
              <a:t>creative</a:t>
            </a:r>
            <a:r>
              <a:rPr lang="fr-FR" dirty="0" smtClean="0"/>
              <a:t>, </a:t>
            </a:r>
            <a:r>
              <a:rPr lang="fr-FR" dirty="0" err="1" smtClean="0"/>
              <a:t>ambitious</a:t>
            </a:r>
            <a:r>
              <a:rPr lang="fr-FR" dirty="0" smtClean="0"/>
              <a:t> &amp; </a:t>
            </a:r>
            <a:r>
              <a:rPr lang="fr-FR" dirty="0" err="1" smtClean="0"/>
              <a:t>realistic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CPWF Central’s Commitment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To the people in our basins affected by our BDCs</a:t>
            </a:r>
          </a:p>
          <a:p>
            <a:r>
              <a:rPr lang="en-IE" dirty="0" smtClean="0"/>
              <a:t>To our basin teams who are tackling the BDCs</a:t>
            </a:r>
          </a:p>
          <a:p>
            <a:r>
              <a:rPr lang="en-IE" dirty="0" smtClean="0"/>
              <a:t>To contribute to global knowledge</a:t>
            </a:r>
          </a:p>
          <a:p>
            <a:r>
              <a:rPr lang="en-IE" dirty="0" smtClean="0"/>
              <a:t>To do what we told our investors we would do</a:t>
            </a:r>
          </a:p>
          <a:p>
            <a:r>
              <a:rPr lang="en-IE" dirty="0" smtClean="0"/>
              <a:t>To do what the CG system expects of us</a:t>
            </a:r>
          </a:p>
        </p:txBody>
      </p:sp>
    </p:spTree>
    <p:extLst>
      <p:ext uri="{BB962C8B-B14F-4D97-AF65-F5344CB8AC3E}">
        <p14:creationId xmlns:p14="http://schemas.microsoft.com/office/powerpoint/2010/main" val="2788782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Where we are now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Phase I: We built the research base and the social capital to address meaningful development challenges facing the poor in our basins</a:t>
            </a:r>
          </a:p>
          <a:p>
            <a:r>
              <a:rPr lang="en-IE" dirty="0" smtClean="0"/>
              <a:t>Phase II: We designed and launched 6 R4D programs to tackle them BDCs</a:t>
            </a:r>
          </a:p>
          <a:p>
            <a:r>
              <a:rPr lang="en-IE" dirty="0" smtClean="0"/>
              <a:t>Our BDCs are going; they are growing up and influencing new CRPs</a:t>
            </a:r>
          </a:p>
          <a:p>
            <a:r>
              <a:rPr lang="en-IE" dirty="0" smtClean="0"/>
              <a:t>Next year they start leaving home; we close down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5219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Meeting our commitment to people in our basins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Through our BDCs</a:t>
            </a:r>
          </a:p>
          <a:p>
            <a:r>
              <a:rPr lang="en-IE" dirty="0" smtClean="0"/>
              <a:t>Through the R4D initiatives they are building, within or outside new CRPs</a:t>
            </a:r>
          </a:p>
          <a:p>
            <a:r>
              <a:rPr lang="en-IE" i="1" dirty="0" smtClean="0"/>
              <a:t>[What does this look like in the NBDC -  examples of what we have done and what we plan to do, if time</a:t>
            </a:r>
            <a:endParaRPr lang="en-IE" i="1" dirty="0"/>
          </a:p>
        </p:txBody>
      </p:sp>
    </p:spTree>
    <p:extLst>
      <p:ext uri="{BB962C8B-B14F-4D97-AF65-F5344CB8AC3E}">
        <p14:creationId xmlns:p14="http://schemas.microsoft.com/office/powerpoint/2010/main" val="37402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Meeting our commitment to our BDCs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Move from ‘set up’ to ‘enable’ mode</a:t>
            </a:r>
          </a:p>
          <a:p>
            <a:pPr lvl="1"/>
            <a:r>
              <a:rPr lang="en-IE" dirty="0" smtClean="0"/>
              <a:t>BDCs have our principles, our approaches, let’s support them to use them, e.g.:</a:t>
            </a:r>
          </a:p>
          <a:p>
            <a:pPr lvl="2"/>
            <a:r>
              <a:rPr lang="en-IE" dirty="0" smtClean="0"/>
              <a:t>Learning from them (Meta synthesis)</a:t>
            </a:r>
          </a:p>
          <a:p>
            <a:pPr lvl="2"/>
            <a:r>
              <a:rPr lang="en-IE" dirty="0" smtClean="0"/>
              <a:t>E.g. Supporting them to learn from each other (CPWF and CRP5 TWGs)</a:t>
            </a:r>
          </a:p>
          <a:p>
            <a:pPr lvl="2"/>
            <a:r>
              <a:rPr lang="en-IE" dirty="0" smtClean="0"/>
              <a:t>E.g. Encouraging success (CPWF then CRP5 Innovation Grants)</a:t>
            </a:r>
          </a:p>
          <a:p>
            <a:r>
              <a:rPr lang="en-IE" dirty="0" smtClean="0"/>
              <a:t>Work with each Basin Leader to develop a ‘leaving home’ strategy after central support has gone </a:t>
            </a:r>
          </a:p>
          <a:p>
            <a:pPr lvl="1"/>
            <a:r>
              <a:rPr lang="en-IE" dirty="0" smtClean="0"/>
              <a:t>e.g. proposal that CRP1.3 (Aquatic Agricultural Systems) takes over Ganges BDC on 1</a:t>
            </a:r>
            <a:r>
              <a:rPr lang="en-IE" baseline="30000" dirty="0" smtClean="0"/>
              <a:t>st</a:t>
            </a:r>
            <a:r>
              <a:rPr lang="en-IE" dirty="0" smtClean="0"/>
              <a:t> Jan 2014 </a:t>
            </a:r>
          </a:p>
          <a:p>
            <a:r>
              <a:rPr lang="en-IE" dirty="0" smtClean="0"/>
              <a:t>Help make each strategy a reality</a:t>
            </a:r>
          </a:p>
          <a:p>
            <a:pPr>
              <a:buNone/>
            </a:pP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95932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Meeting our commitment to our investors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By doing what we said we would do</a:t>
            </a:r>
          </a:p>
          <a:p>
            <a:r>
              <a:rPr lang="en-IE" dirty="0" smtClean="0"/>
              <a:t>By doing it well</a:t>
            </a:r>
          </a:p>
          <a:p>
            <a:r>
              <a:rPr lang="en-IE" dirty="0" smtClean="0"/>
              <a:t>By generating and showing impact</a:t>
            </a:r>
          </a:p>
          <a:p>
            <a:r>
              <a:rPr lang="en-IE" dirty="0" smtClean="0"/>
              <a:t>By generating and publishing quality science</a:t>
            </a:r>
          </a:p>
          <a:p>
            <a:r>
              <a:rPr lang="en-IE" dirty="0" smtClean="0"/>
              <a:t>By communicating on our impact and science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01851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Meeting our commitment to the CG System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Do what we were set up to do (be a successful pilot of programmatic research, and share what we have learned)</a:t>
            </a:r>
          </a:p>
          <a:p>
            <a:r>
              <a:rPr lang="en-IE" sz="2400" dirty="0" smtClean="0"/>
              <a:t>Be clear in what we have learned; in what works and what doesn’t</a:t>
            </a:r>
          </a:p>
          <a:p>
            <a:r>
              <a:rPr lang="en-IE" sz="2400" dirty="0" smtClean="0"/>
              <a:t>Share what we have learned</a:t>
            </a:r>
          </a:p>
          <a:p>
            <a:r>
              <a:rPr lang="en-IE" sz="2400" dirty="0" smtClean="0"/>
              <a:t>Contribute to the CGIAR Strategy and Results Framework through influencing CRPs visions (e.g. CRP5 basins research strategy</a:t>
            </a:r>
            <a:r>
              <a:rPr lang="en-IE" dirty="0" smtClean="0"/>
              <a:t>)</a:t>
            </a:r>
          </a:p>
          <a:p>
            <a:r>
              <a:rPr lang="en-IE" sz="1800" dirty="0" smtClean="0"/>
              <a:t>CRP5 and CPWF evolution – basin strategies (C&amp; C project-lite) alongside SRPs (possible TWG model)</a:t>
            </a:r>
          </a:p>
          <a:p>
            <a:r>
              <a:rPr lang="en-IE" sz="1800" dirty="0" smtClean="0"/>
              <a:t>Project and BDC alignment + Basin SRP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16841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 what happens 1</a:t>
            </a:r>
            <a:r>
              <a:rPr lang="en-IE" baseline="30000" dirty="0" smtClean="0"/>
              <a:t>st</a:t>
            </a:r>
            <a:r>
              <a:rPr lang="en-IE" dirty="0" smtClean="0"/>
              <a:t> Jan, 2013?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CPWF Central support continues, with parts of it shared with CRP5 (Comms, Finances, M&amp;E)</a:t>
            </a:r>
          </a:p>
          <a:p>
            <a:r>
              <a:rPr lang="en-IE" dirty="0" smtClean="0"/>
              <a:t>BDCs prepare for or start implementing (Ganges, Limpopo?) their individual continuation strategies in the basins</a:t>
            </a:r>
          </a:p>
          <a:p>
            <a:r>
              <a:rPr lang="en-IE" dirty="0" smtClean="0"/>
              <a:t>Some CG-Center led individual projects picked up by Centers and continued under CRPs</a:t>
            </a:r>
          </a:p>
          <a:p>
            <a:r>
              <a:rPr lang="en-IE" dirty="0" smtClean="0"/>
              <a:t>A central learning initiative begins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09353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central learning initiative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An interdisciplinary research undertaking</a:t>
            </a:r>
          </a:p>
          <a:p>
            <a:r>
              <a:rPr lang="en-IE" dirty="0" smtClean="0"/>
              <a:t>To fulfil commitment to investors and the CG system</a:t>
            </a:r>
          </a:p>
          <a:p>
            <a:r>
              <a:rPr lang="en-IE" dirty="0" smtClean="0"/>
              <a:t>To construct institutional histories of each BDC </a:t>
            </a:r>
            <a:r>
              <a:rPr lang="en-IE" sz="1800" dirty="0" smtClean="0"/>
              <a:t>(planned 2012, undertaken 2013)</a:t>
            </a:r>
          </a:p>
          <a:p>
            <a:r>
              <a:rPr lang="en-IE" dirty="0" smtClean="0"/>
              <a:t>To do impact evaluation</a:t>
            </a:r>
          </a:p>
          <a:p>
            <a:r>
              <a:rPr lang="en-IE" dirty="0" smtClean="0"/>
              <a:t>To document our learning on how to do research that has impact, effectively</a:t>
            </a:r>
          </a:p>
          <a:p>
            <a:r>
              <a:rPr lang="en-IE" dirty="0" smtClean="0"/>
              <a:t>To write the sequel to the Meta Synthesis</a:t>
            </a:r>
          </a:p>
          <a:p>
            <a:r>
              <a:rPr lang="en-IE" dirty="0" smtClean="0"/>
              <a:t>To ensure learning placed and positioned with fullest range of stakeholders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PWF 2011">
  <a:themeElements>
    <a:clrScheme name="Custom 7">
      <a:dk1>
        <a:srgbClr val="000000"/>
      </a:dk1>
      <a:lt1>
        <a:srgbClr val="FFFFFF"/>
      </a:lt1>
      <a:dk2>
        <a:srgbClr val="69C3C5"/>
      </a:dk2>
      <a:lt2>
        <a:srgbClr val="1F7BD0"/>
      </a:lt2>
      <a:accent1>
        <a:srgbClr val="3AA044"/>
      </a:accent1>
      <a:accent2>
        <a:srgbClr val="3AA044"/>
      </a:accent2>
      <a:accent3>
        <a:srgbClr val="FFFFFF"/>
      </a:accent3>
      <a:accent4>
        <a:srgbClr val="000000"/>
      </a:accent4>
      <a:accent5>
        <a:srgbClr val="ACBDAD"/>
      </a:accent5>
      <a:accent6>
        <a:srgbClr val="20692C"/>
      </a:accent6>
      <a:hlink>
        <a:srgbClr val="FFCC00"/>
      </a:hlink>
      <a:folHlink>
        <a:srgbClr val="CC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999900"/>
        </a:dk2>
        <a:lt2>
          <a:srgbClr val="15548D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0">
        <a:dk1>
          <a:srgbClr val="000000"/>
        </a:dk1>
        <a:lt1>
          <a:srgbClr val="FFFFFF"/>
        </a:lt1>
        <a:dk2>
          <a:srgbClr val="999900"/>
        </a:dk2>
        <a:lt2>
          <a:srgbClr val="175B99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1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2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1F6B26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ABBAAC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3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257F34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ACC0AE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4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257D27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ACBFAC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5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247E4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ACC0AF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6">
        <a:dk1>
          <a:srgbClr val="000000"/>
        </a:dk1>
        <a:lt1>
          <a:srgbClr val="FFFFFF"/>
        </a:lt1>
        <a:dk2>
          <a:srgbClr val="999900"/>
        </a:dk2>
        <a:lt2>
          <a:srgbClr val="1A65AA"/>
        </a:lt2>
        <a:accent1>
          <a:srgbClr val="268644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ACC3B0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CPWF 2011.potx</Template>
  <TotalTime>53</TotalTime>
  <Words>743</Words>
  <Application>Microsoft Office PowerPoint</Application>
  <PresentationFormat>On-screen Show (4:3)</PresentationFormat>
  <Paragraphs>85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CPWF 2011</vt:lpstr>
      <vt:lpstr>Meeting our Commitments  in our Basins</vt:lpstr>
      <vt:lpstr>CPWF Central’s Commitment </vt:lpstr>
      <vt:lpstr>Where we are now</vt:lpstr>
      <vt:lpstr>Meeting our commitment to people in our basins</vt:lpstr>
      <vt:lpstr>Meeting our commitment to our BDCs</vt:lpstr>
      <vt:lpstr>Meeting our commitment to our investors</vt:lpstr>
      <vt:lpstr>Meeting our commitment to the CG System</vt:lpstr>
      <vt:lpstr>So what happens 1st Jan, 2013?</vt:lpstr>
      <vt:lpstr>The central learning initiative </vt:lpstr>
      <vt:lpstr>And what happens 1st Jan, 2014?</vt:lpstr>
      <vt:lpstr>NBDC Sunrise Strategies</vt:lpstr>
    </vt:vector>
  </TitlesOfParts>
  <Company>CGIAR Challenge Program for Water and Food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Victor</dc:creator>
  <cp:lastModifiedBy>mmulatu</cp:lastModifiedBy>
  <cp:revision>7</cp:revision>
  <dcterms:created xsi:type="dcterms:W3CDTF">2012-05-23T10:15:57Z</dcterms:created>
  <dcterms:modified xsi:type="dcterms:W3CDTF">2012-05-23T11:41:12Z</dcterms:modified>
</cp:coreProperties>
</file>